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FB154-17E0-45F7-971C-7F80F3508070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00CE3-0FFE-4A24-8970-300EF584E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215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FB154-17E0-45F7-971C-7F80F3508070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00CE3-0FFE-4A24-8970-300EF584E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567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FB154-17E0-45F7-971C-7F80F3508070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00CE3-0FFE-4A24-8970-300EF584E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75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FB154-17E0-45F7-971C-7F80F3508070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00CE3-0FFE-4A24-8970-300EF584E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679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FB154-17E0-45F7-971C-7F80F3508070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00CE3-0FFE-4A24-8970-300EF584E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039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FB154-17E0-45F7-971C-7F80F3508070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00CE3-0FFE-4A24-8970-300EF584E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643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FB154-17E0-45F7-971C-7F80F3508070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00CE3-0FFE-4A24-8970-300EF584E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085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FB154-17E0-45F7-971C-7F80F3508070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00CE3-0FFE-4A24-8970-300EF584E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22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FB154-17E0-45F7-971C-7F80F3508070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00CE3-0FFE-4A24-8970-300EF584E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807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FB154-17E0-45F7-971C-7F80F3508070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00CE3-0FFE-4A24-8970-300EF584E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255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FB154-17E0-45F7-971C-7F80F3508070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00CE3-0FFE-4A24-8970-300EF584E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693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FB154-17E0-45F7-971C-7F80F3508070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100CE3-0FFE-4A24-8970-300EF584E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480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Divide and Conquer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i="1" dirty="0"/>
              <a:t>(Divide, Conquer, Combine</a:t>
            </a:r>
            <a:r>
              <a:rPr lang="en-US" i="1" dirty="0" smtClean="0"/>
              <a:t>)</a:t>
            </a:r>
          </a:p>
          <a:p>
            <a:r>
              <a:rPr lang="en-US" i="1" dirty="0" err="1" smtClean="0"/>
              <a:t>Maram</a:t>
            </a:r>
            <a:r>
              <a:rPr lang="en-US" i="1" dirty="0" smtClean="0"/>
              <a:t> </a:t>
            </a:r>
            <a:r>
              <a:rPr lang="en-US" i="1" dirty="0" err="1"/>
              <a:t>B</a:t>
            </a:r>
            <a:r>
              <a:rPr lang="en-US" i="1" dirty="0" err="1" smtClean="0"/>
              <a:t>ani</a:t>
            </a:r>
            <a:r>
              <a:rPr lang="en-US" i="1" dirty="0" smtClean="0"/>
              <a:t> </a:t>
            </a:r>
            <a:r>
              <a:rPr lang="en-US" i="1" dirty="0" err="1" smtClean="0"/>
              <a:t>Younes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6104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Divide and Conquer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Let consider a divide and conquer algorithm: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We divide the input into two halves. The max contiguous subsequence sum can occur in one of 3 ways:</a:t>
            </a:r>
            <a:endParaRPr lang="en-US" sz="1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Case1: It resides entirely in the 1</a:t>
            </a:r>
            <a:r>
              <a:rPr lang="en-US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half.</a:t>
            </a:r>
            <a:endParaRPr lang="en-US" sz="1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Case2: It resides entirely in the 2</a:t>
            </a:r>
            <a:r>
              <a:rPr lang="en-US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nd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half.</a:t>
            </a:r>
            <a:endParaRPr lang="en-US" sz="1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Case3: It begins in the 1</a:t>
            </a:r>
            <a:r>
              <a:rPr lang="en-US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half but ends in the 2</a:t>
            </a:r>
            <a:r>
              <a:rPr lang="en-US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nd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half.</a:t>
            </a:r>
            <a:endParaRPr lang="en-US" sz="1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  <a:tabLst>
                <a:tab pos="476250" algn="l"/>
              </a:tabLst>
            </a:pP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Recursively compute the max contiguous subsequence sum that resides entirely in the 1</a:t>
            </a:r>
            <a:r>
              <a:rPr lang="en-US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half.</a:t>
            </a:r>
            <a:endParaRPr lang="en-US" sz="1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  <a:tabLst>
                <a:tab pos="476250" algn="l"/>
              </a:tabLst>
            </a:pP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Recursively compute the max contiguous subsequence sum that resides entirely in the 2</a:t>
            </a:r>
            <a:r>
              <a:rPr lang="en-US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nd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half.</a:t>
            </a:r>
            <a:endParaRPr lang="en-US" sz="1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  <a:tabLst>
                <a:tab pos="476250" algn="l"/>
              </a:tabLst>
            </a:pP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Compute via two consecutive loops the max contiguous subsequence sum that begins in the 1</a:t>
            </a:r>
            <a:r>
              <a:rPr lang="en-US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but ends in the 2</a:t>
            </a:r>
            <a:r>
              <a:rPr lang="en-US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nd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  <a:tabLst>
                <a:tab pos="476250" algn="l"/>
              </a:tabLst>
            </a:pP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Choose the largest of the 3 sums.</a:t>
            </a:r>
            <a:endParaRPr lang="en-US" sz="1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8765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5326" y="272717"/>
            <a:ext cx="5855369" cy="647251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87916" y="1375810"/>
            <a:ext cx="4282172" cy="4571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1053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Quick Sort Algorithm</a:t>
            </a:r>
            <a:r>
              <a:rPr lang="en-US" b="1" dirty="0"/>
              <a:t> (Divide &amp; Conquer</a:t>
            </a:r>
            <a:r>
              <a:rPr lang="en-US" b="1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Given the following set of data: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42 23 74 11 65 58 94 36 99 87</a:t>
            </a:r>
          </a:p>
          <a:p>
            <a:pPr marL="0" indent="0">
              <a:buNone/>
            </a:pPr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pass</a:t>
            </a:r>
          </a:p>
          <a:p>
            <a:pPr marL="0" indent="0">
              <a:buNone/>
            </a:pPr>
            <a:r>
              <a:rPr lang="en-US" dirty="0"/>
              <a:t>{11 23 36} 42 {65 58 94 74 99 87}</a:t>
            </a:r>
          </a:p>
          <a:p>
            <a:pPr marL="0" indent="0">
              <a:buNone/>
            </a:pPr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pass</a:t>
            </a:r>
          </a:p>
          <a:p>
            <a:pPr marL="0" indent="0">
              <a:buNone/>
            </a:pPr>
            <a:r>
              <a:rPr lang="en-US" dirty="0"/>
              <a:t>11 {23 36} 42 {65 58 94 74 99 87}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Last pass</a:t>
            </a:r>
          </a:p>
          <a:p>
            <a:pPr marL="0" indent="0">
              <a:buNone/>
            </a:pPr>
            <a:r>
              <a:rPr lang="en-US" dirty="0"/>
              <a:t>11 23 36 42 58 65 74 87 94 99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96352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3504" y="264696"/>
            <a:ext cx="5805001" cy="628850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58525" y="1859330"/>
            <a:ext cx="4258109" cy="2850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5843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 Sort Discussion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08484" y="1475874"/>
            <a:ext cx="7243011" cy="521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1634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 Sort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Although the worst case is still , it is extremely unlikely that we will encounter it.</a:t>
            </a:r>
          </a:p>
          <a:p>
            <a:r>
              <a:rPr lang="en-US" dirty="0" smtClean="0"/>
              <a:t>The probability of encounter the worst case is , where n is the number of elements in the file.</a:t>
            </a:r>
          </a:p>
          <a:p>
            <a:r>
              <a:rPr lang="en-US" dirty="0" smtClean="0"/>
              <a:t>Another method is the median-of-three. We choose the median of the left element, the right element, and the one halfway between them. Unless this median is already the left element, we exchange it with left.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98295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Space </a:t>
            </a:r>
            <a:r>
              <a:rPr lang="en-US" b="1" u="sng" dirty="0" smtClean="0"/>
              <a:t>Usage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Quick Sort is not working in-place sort. While the algorithm is working on one </a:t>
            </a:r>
            <a:r>
              <a:rPr lang="en-US" dirty="0" err="1" smtClean="0"/>
              <a:t>sublist</a:t>
            </a:r>
            <a:r>
              <a:rPr lang="en-US" dirty="0" smtClean="0"/>
              <a:t>, the beginning and ending indexes (borders) of all the other </a:t>
            </a:r>
            <a:r>
              <a:rPr lang="en-US" dirty="0" err="1" smtClean="0"/>
              <a:t>sublists</a:t>
            </a:r>
            <a:r>
              <a:rPr lang="en-US" dirty="0" smtClean="0"/>
              <a:t> must be saved on a stack.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The size of the stack depends on the no. of </a:t>
            </a:r>
            <a:r>
              <a:rPr lang="en-US" dirty="0" err="1" smtClean="0"/>
              <a:t>sublists</a:t>
            </a:r>
            <a:r>
              <a:rPr lang="en-US" dirty="0" smtClean="0"/>
              <a:t> into which the list will be split.</a:t>
            </a:r>
          </a:p>
          <a:p>
            <a:r>
              <a:rPr lang="en-US" dirty="0" smtClean="0"/>
              <a:t>The worst case amount of space used by stack is 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159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Merge Sort (Divide &amp; Conquer)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9109" y="1975508"/>
            <a:ext cx="7914747" cy="4361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18087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prstClr val="black"/>
                </a:solidFill>
              </a:rPr>
              <a:t>Merge Sort (Divide &amp; Conquer)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95137" y="1838205"/>
            <a:ext cx="8342062" cy="392893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5137" y="5975684"/>
            <a:ext cx="8557394" cy="527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73104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863" y="168441"/>
            <a:ext cx="5317958" cy="65273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7702" y="933652"/>
            <a:ext cx="5275712" cy="4996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792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Divide and Conquer: (Divide, Conquer, Combine)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spcBef>
                <a:spcPts val="0"/>
              </a:spcBef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idea is to divide the problem into smaller but similar sub problems (</a:t>
            </a:r>
            <a:r>
              <a:rPr lang="en-US" b="1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divide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), solve it (</a:t>
            </a:r>
            <a:r>
              <a:rPr lang="en-US" b="1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conquer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), and (</a:t>
            </a:r>
            <a:r>
              <a:rPr lang="en-US" b="1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combine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these solutions to create a solution to the original problem.</a:t>
            </a:r>
            <a:endParaRPr lang="en-US" sz="1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3717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Search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39006" y="1690688"/>
            <a:ext cx="9117353" cy="2929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141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6884" y="360569"/>
            <a:ext cx="5983705" cy="610515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3135" y="3519806"/>
            <a:ext cx="2752381" cy="1085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034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95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Finding the maximum and minimum elements in a set of (n) elements using the straightforward algorithm.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504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Algorithm: Max and Min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Algorithm straightforward (a, n, max, min)</a:t>
            </a:r>
            <a:endParaRPr lang="en-US" sz="1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en-US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Input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array (a) with (n) elements</a:t>
            </a:r>
            <a:endParaRPr lang="en-US" sz="1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en-US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Output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max: max value, min: min value</a:t>
            </a:r>
            <a:endParaRPr lang="en-US" sz="1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max = min = a(1)</a:t>
            </a:r>
            <a:endParaRPr lang="en-US" sz="1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for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= 2 to n do</a:t>
            </a:r>
            <a:endParaRPr lang="en-US" sz="1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begin</a:t>
            </a:r>
            <a:endParaRPr lang="en-US" sz="1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if (a(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)&gt;max) then max=a(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en-US" sz="1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if (a(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)&lt;min) then min=a(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en-US" sz="1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end</a:t>
            </a:r>
            <a:endParaRPr lang="en-US" sz="1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end</a:t>
            </a:r>
            <a:endParaRPr lang="en-US" sz="1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endParaRPr lang="en-US" sz="1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940842" y="5029200"/>
            <a:ext cx="4251157" cy="7299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best= average =worst= 2(n-1) comparisons</a:t>
            </a:r>
          </a:p>
        </p:txBody>
      </p:sp>
    </p:spTree>
    <p:extLst>
      <p:ext uri="{BB962C8B-B14F-4D97-AF65-F5344CB8AC3E}">
        <p14:creationId xmlns:p14="http://schemas.microsoft.com/office/powerpoint/2010/main" val="21055214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Algorithm: Max and Min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 If we change the body of the loop as follows: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max=min=a(1) </a:t>
            </a:r>
            <a:endParaRPr lang="en-US" sz="1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for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=2 to n do</a:t>
            </a:r>
            <a:endParaRPr lang="en-US" sz="1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begin</a:t>
            </a:r>
            <a:endParaRPr lang="en-US" sz="1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if (a(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)&gt;max) then max=a(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en-US" sz="1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else     if (a(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)&lt;min) then min=a(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en-US" sz="1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end</a:t>
            </a:r>
            <a:endParaRPr lang="en-US" sz="1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539791" y="3271921"/>
            <a:ext cx="4515852" cy="30399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dirty="0"/>
              <a:t>best case: elements in increasing order</a:t>
            </a:r>
          </a:p>
          <a:p>
            <a:r>
              <a:rPr lang="en-US" dirty="0"/>
              <a:t>       No. of comparisons = (n-1)</a:t>
            </a:r>
          </a:p>
          <a:p>
            <a:pPr lvl="0"/>
            <a:r>
              <a:rPr lang="en-US" dirty="0"/>
              <a:t>Worst case: elements in decreasing order</a:t>
            </a:r>
          </a:p>
          <a:p>
            <a:r>
              <a:rPr lang="en-US" dirty="0"/>
              <a:t>       No. of comparisons = 2(n-1)</a:t>
            </a:r>
          </a:p>
          <a:p>
            <a:pPr lvl="0"/>
            <a:r>
              <a:rPr lang="en-US" dirty="0"/>
              <a:t>Average case: a(</a:t>
            </a:r>
            <a:r>
              <a:rPr lang="en-US" dirty="0" err="1"/>
              <a:t>i</a:t>
            </a:r>
            <a:r>
              <a:rPr lang="en-US" dirty="0"/>
              <a:t>) is greater than max half the time</a:t>
            </a:r>
          </a:p>
          <a:p>
            <a:r>
              <a:rPr lang="en-US" dirty="0"/>
              <a:t>        No. of comparisons= 3n/2 – 3/2</a:t>
            </a:r>
          </a:p>
          <a:p>
            <a:r>
              <a:rPr lang="en-US" dirty="0"/>
              <a:t>                                           ½ ((n-1)+(2n-2))      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41000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/>
              <a:t>Problem: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 smtClean="0"/>
              <a:t>is </a:t>
            </a:r>
            <a:r>
              <a:rPr lang="en-US" sz="2800" dirty="0"/>
              <a:t>to find the maximum and minimum items in a set of (n) elements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7705" y="1690687"/>
            <a:ext cx="5954921" cy="4934701"/>
          </a:xfrm>
          <a:prstGeom prst="rect">
            <a:avLst/>
          </a:prstGeom>
        </p:spPr>
      </p:pic>
      <p:grpSp>
        <p:nvGrpSpPr>
          <p:cNvPr id="6" name="Group 4"/>
          <p:cNvGrpSpPr>
            <a:grpSpLocks noChangeAspect="1"/>
          </p:cNvGrpSpPr>
          <p:nvPr/>
        </p:nvGrpSpPr>
        <p:grpSpPr bwMode="auto">
          <a:xfrm>
            <a:off x="7629525" y="1801813"/>
            <a:ext cx="3375025" cy="4505325"/>
            <a:chOff x="4806" y="1135"/>
            <a:chExt cx="2126" cy="2838"/>
          </a:xfrm>
        </p:grpSpPr>
        <p:sp>
          <p:nvSpPr>
            <p:cNvPr id="7" name="AutoShape 3"/>
            <p:cNvSpPr>
              <a:spLocks noChangeAspect="1" noChangeArrowheads="1" noTextEdit="1"/>
            </p:cNvSpPr>
            <p:nvPr/>
          </p:nvSpPr>
          <p:spPr bwMode="auto">
            <a:xfrm>
              <a:off x="4806" y="1135"/>
              <a:ext cx="2126" cy="28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8" name="Group 63"/>
            <p:cNvGrpSpPr>
              <a:grpSpLocks/>
            </p:cNvGrpSpPr>
            <p:nvPr/>
          </p:nvGrpSpPr>
          <p:grpSpPr bwMode="auto">
            <a:xfrm>
              <a:off x="4818" y="1148"/>
              <a:ext cx="1648" cy="741"/>
              <a:chOff x="4818" y="1148"/>
              <a:chExt cx="1648" cy="741"/>
            </a:xfrm>
          </p:grpSpPr>
          <p:sp>
            <p:nvSpPr>
              <p:cNvPr id="98" name="Line 5"/>
              <p:cNvSpPr>
                <a:spLocks noChangeShapeType="1"/>
              </p:cNvSpPr>
              <p:nvPr/>
            </p:nvSpPr>
            <p:spPr bwMode="auto">
              <a:xfrm>
                <a:off x="5228" y="1282"/>
                <a:ext cx="60" cy="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9" name="Line 6"/>
              <p:cNvSpPr>
                <a:spLocks noChangeShapeType="1"/>
              </p:cNvSpPr>
              <p:nvPr/>
            </p:nvSpPr>
            <p:spPr bwMode="auto">
              <a:xfrm>
                <a:off x="5539" y="1282"/>
                <a:ext cx="59" cy="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" name="Rectangle 7"/>
              <p:cNvSpPr>
                <a:spLocks noChangeArrowheads="1"/>
              </p:cNvSpPr>
              <p:nvPr/>
            </p:nvSpPr>
            <p:spPr bwMode="auto">
              <a:xfrm>
                <a:off x="6353" y="1710"/>
                <a:ext cx="113" cy="1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ï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1" name="Rectangle 8"/>
              <p:cNvSpPr>
                <a:spLocks noChangeArrowheads="1"/>
              </p:cNvSpPr>
              <p:nvPr/>
            </p:nvSpPr>
            <p:spPr bwMode="auto">
              <a:xfrm>
                <a:off x="6353" y="1629"/>
                <a:ext cx="113" cy="1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ï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2" name="Rectangle 9"/>
              <p:cNvSpPr>
                <a:spLocks noChangeArrowheads="1"/>
              </p:cNvSpPr>
              <p:nvPr/>
            </p:nvSpPr>
            <p:spPr bwMode="auto">
              <a:xfrm>
                <a:off x="6353" y="1536"/>
                <a:ext cx="113" cy="1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ï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3" name="Rectangle 10"/>
              <p:cNvSpPr>
                <a:spLocks noChangeArrowheads="1"/>
              </p:cNvSpPr>
              <p:nvPr/>
            </p:nvSpPr>
            <p:spPr bwMode="auto">
              <a:xfrm>
                <a:off x="6353" y="1738"/>
                <a:ext cx="113" cy="1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þ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4" name="Rectangle 11"/>
              <p:cNvSpPr>
                <a:spLocks noChangeArrowheads="1"/>
              </p:cNvSpPr>
              <p:nvPr/>
            </p:nvSpPr>
            <p:spPr bwMode="auto">
              <a:xfrm>
                <a:off x="6353" y="1370"/>
                <a:ext cx="113" cy="1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ï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5" name="Rectangle 12"/>
              <p:cNvSpPr>
                <a:spLocks noChangeArrowheads="1"/>
              </p:cNvSpPr>
              <p:nvPr/>
            </p:nvSpPr>
            <p:spPr bwMode="auto">
              <a:xfrm>
                <a:off x="6353" y="1334"/>
                <a:ext cx="113" cy="1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ï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6" name="Rectangle 13"/>
              <p:cNvSpPr>
                <a:spLocks noChangeArrowheads="1"/>
              </p:cNvSpPr>
              <p:nvPr/>
            </p:nvSpPr>
            <p:spPr bwMode="auto">
              <a:xfrm>
                <a:off x="6353" y="1241"/>
                <a:ext cx="113" cy="1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ï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7" name="Rectangle 14"/>
              <p:cNvSpPr>
                <a:spLocks noChangeArrowheads="1"/>
              </p:cNvSpPr>
              <p:nvPr/>
            </p:nvSpPr>
            <p:spPr bwMode="auto">
              <a:xfrm>
                <a:off x="6353" y="1443"/>
                <a:ext cx="113" cy="1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ý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8" name="Rectangle 15"/>
              <p:cNvSpPr>
                <a:spLocks noChangeArrowheads="1"/>
              </p:cNvSpPr>
              <p:nvPr/>
            </p:nvSpPr>
            <p:spPr bwMode="auto">
              <a:xfrm>
                <a:off x="6353" y="1148"/>
                <a:ext cx="113" cy="1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ü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9" name="Rectangle 16"/>
              <p:cNvSpPr>
                <a:spLocks noChangeArrowheads="1"/>
              </p:cNvSpPr>
              <p:nvPr/>
            </p:nvSpPr>
            <p:spPr bwMode="auto">
              <a:xfrm>
                <a:off x="5024" y="1710"/>
                <a:ext cx="113" cy="1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ï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0" name="Rectangle 17"/>
              <p:cNvSpPr>
                <a:spLocks noChangeArrowheads="1"/>
              </p:cNvSpPr>
              <p:nvPr/>
            </p:nvSpPr>
            <p:spPr bwMode="auto">
              <a:xfrm>
                <a:off x="5024" y="1629"/>
                <a:ext cx="113" cy="1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ï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1" name="Rectangle 18"/>
              <p:cNvSpPr>
                <a:spLocks noChangeArrowheads="1"/>
              </p:cNvSpPr>
              <p:nvPr/>
            </p:nvSpPr>
            <p:spPr bwMode="auto">
              <a:xfrm>
                <a:off x="5024" y="1536"/>
                <a:ext cx="113" cy="1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ï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2" name="Rectangle 19"/>
              <p:cNvSpPr>
                <a:spLocks noChangeArrowheads="1"/>
              </p:cNvSpPr>
              <p:nvPr/>
            </p:nvSpPr>
            <p:spPr bwMode="auto">
              <a:xfrm>
                <a:off x="5024" y="1738"/>
                <a:ext cx="113" cy="1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î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3" name="Rectangle 20"/>
              <p:cNvSpPr>
                <a:spLocks noChangeArrowheads="1"/>
              </p:cNvSpPr>
              <p:nvPr/>
            </p:nvSpPr>
            <p:spPr bwMode="auto">
              <a:xfrm>
                <a:off x="5024" y="1370"/>
                <a:ext cx="113" cy="1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ï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4" name="Rectangle 21"/>
              <p:cNvSpPr>
                <a:spLocks noChangeArrowheads="1"/>
              </p:cNvSpPr>
              <p:nvPr/>
            </p:nvSpPr>
            <p:spPr bwMode="auto">
              <a:xfrm>
                <a:off x="5024" y="1334"/>
                <a:ext cx="113" cy="1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ï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5" name="Rectangle 22"/>
              <p:cNvSpPr>
                <a:spLocks noChangeArrowheads="1"/>
              </p:cNvSpPr>
              <p:nvPr/>
            </p:nvSpPr>
            <p:spPr bwMode="auto">
              <a:xfrm>
                <a:off x="5024" y="1241"/>
                <a:ext cx="113" cy="1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ï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6" name="Rectangle 23"/>
              <p:cNvSpPr>
                <a:spLocks noChangeArrowheads="1"/>
              </p:cNvSpPr>
              <p:nvPr/>
            </p:nvSpPr>
            <p:spPr bwMode="auto">
              <a:xfrm>
                <a:off x="5024" y="1443"/>
                <a:ext cx="113" cy="1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í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7" name="Rectangle 24"/>
              <p:cNvSpPr>
                <a:spLocks noChangeArrowheads="1"/>
              </p:cNvSpPr>
              <p:nvPr/>
            </p:nvSpPr>
            <p:spPr bwMode="auto">
              <a:xfrm>
                <a:off x="5024" y="1148"/>
                <a:ext cx="113" cy="1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ì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8" name="Rectangle 25"/>
              <p:cNvSpPr>
                <a:spLocks noChangeArrowheads="1"/>
              </p:cNvSpPr>
              <p:nvPr/>
            </p:nvSpPr>
            <p:spPr bwMode="auto">
              <a:xfrm>
                <a:off x="6224" y="1572"/>
                <a:ext cx="118" cy="1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=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9" name="Rectangle 26"/>
              <p:cNvSpPr>
                <a:spLocks noChangeArrowheads="1"/>
              </p:cNvSpPr>
              <p:nvPr/>
            </p:nvSpPr>
            <p:spPr bwMode="auto">
              <a:xfrm>
                <a:off x="6224" y="1426"/>
                <a:ext cx="118" cy="1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=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0" name="Rectangle 27"/>
              <p:cNvSpPr>
                <a:spLocks noChangeArrowheads="1"/>
              </p:cNvSpPr>
              <p:nvPr/>
            </p:nvSpPr>
            <p:spPr bwMode="auto">
              <a:xfrm>
                <a:off x="6226" y="1209"/>
                <a:ext cx="118" cy="1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&gt;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1" name="Rectangle 28"/>
              <p:cNvSpPr>
                <a:spLocks noChangeArrowheads="1"/>
              </p:cNvSpPr>
              <p:nvPr/>
            </p:nvSpPr>
            <p:spPr bwMode="auto">
              <a:xfrm>
                <a:off x="5705" y="1209"/>
                <a:ext cx="118" cy="1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+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2" name="Rectangle 29"/>
              <p:cNvSpPr>
                <a:spLocks noChangeArrowheads="1"/>
              </p:cNvSpPr>
              <p:nvPr/>
            </p:nvSpPr>
            <p:spPr bwMode="auto">
              <a:xfrm>
                <a:off x="5652" y="1219"/>
                <a:ext cx="101" cy="1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÷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3" name="Rectangle 30"/>
              <p:cNvSpPr>
                <a:spLocks noChangeArrowheads="1"/>
              </p:cNvSpPr>
              <p:nvPr/>
            </p:nvSpPr>
            <p:spPr bwMode="auto">
              <a:xfrm>
                <a:off x="5652" y="1296"/>
                <a:ext cx="101" cy="1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ø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4" name="Rectangle 31"/>
              <p:cNvSpPr>
                <a:spLocks noChangeArrowheads="1"/>
              </p:cNvSpPr>
              <p:nvPr/>
            </p:nvSpPr>
            <p:spPr bwMode="auto">
              <a:xfrm>
                <a:off x="5652" y="1156"/>
                <a:ext cx="101" cy="1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ö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5" name="Rectangle 32"/>
              <p:cNvSpPr>
                <a:spLocks noChangeArrowheads="1"/>
              </p:cNvSpPr>
              <p:nvPr/>
            </p:nvSpPr>
            <p:spPr bwMode="auto">
              <a:xfrm>
                <a:off x="5489" y="1219"/>
                <a:ext cx="101" cy="1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ç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6" name="Rectangle 33"/>
              <p:cNvSpPr>
                <a:spLocks noChangeArrowheads="1"/>
              </p:cNvSpPr>
              <p:nvPr/>
            </p:nvSpPr>
            <p:spPr bwMode="auto">
              <a:xfrm>
                <a:off x="5489" y="1296"/>
                <a:ext cx="101" cy="1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è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7" name="Rectangle 34"/>
              <p:cNvSpPr>
                <a:spLocks noChangeArrowheads="1"/>
              </p:cNvSpPr>
              <p:nvPr/>
            </p:nvSpPr>
            <p:spPr bwMode="auto">
              <a:xfrm>
                <a:off x="5489" y="1156"/>
                <a:ext cx="101" cy="1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æ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8" name="Rectangle 35"/>
              <p:cNvSpPr>
                <a:spLocks noChangeArrowheads="1"/>
              </p:cNvSpPr>
              <p:nvPr/>
            </p:nvSpPr>
            <p:spPr bwMode="auto">
              <a:xfrm>
                <a:off x="5604" y="1209"/>
                <a:ext cx="101" cy="1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û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9" name="Rectangle 36"/>
              <p:cNvSpPr>
                <a:spLocks noChangeArrowheads="1"/>
              </p:cNvSpPr>
              <p:nvPr/>
            </p:nvSpPr>
            <p:spPr bwMode="auto">
              <a:xfrm>
                <a:off x="5352" y="1209"/>
                <a:ext cx="118" cy="1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+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0" name="Rectangle 37"/>
              <p:cNvSpPr>
                <a:spLocks noChangeArrowheads="1"/>
              </p:cNvSpPr>
              <p:nvPr/>
            </p:nvSpPr>
            <p:spPr bwMode="auto">
              <a:xfrm>
                <a:off x="5300" y="1219"/>
                <a:ext cx="101" cy="1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÷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1" name="Rectangle 38"/>
              <p:cNvSpPr>
                <a:spLocks noChangeArrowheads="1"/>
              </p:cNvSpPr>
              <p:nvPr/>
            </p:nvSpPr>
            <p:spPr bwMode="auto">
              <a:xfrm>
                <a:off x="5300" y="1296"/>
                <a:ext cx="101" cy="1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ø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2" name="Rectangle 39"/>
              <p:cNvSpPr>
                <a:spLocks noChangeArrowheads="1"/>
              </p:cNvSpPr>
              <p:nvPr/>
            </p:nvSpPr>
            <p:spPr bwMode="auto">
              <a:xfrm>
                <a:off x="5300" y="1156"/>
                <a:ext cx="101" cy="1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ö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3" name="Rectangle 40"/>
              <p:cNvSpPr>
                <a:spLocks noChangeArrowheads="1"/>
              </p:cNvSpPr>
              <p:nvPr/>
            </p:nvSpPr>
            <p:spPr bwMode="auto">
              <a:xfrm>
                <a:off x="5138" y="1219"/>
                <a:ext cx="101" cy="1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ç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4" name="Rectangle 41"/>
              <p:cNvSpPr>
                <a:spLocks noChangeArrowheads="1"/>
              </p:cNvSpPr>
              <p:nvPr/>
            </p:nvSpPr>
            <p:spPr bwMode="auto">
              <a:xfrm>
                <a:off x="5138" y="1296"/>
                <a:ext cx="101" cy="1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è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5" name="Rectangle 42"/>
              <p:cNvSpPr>
                <a:spLocks noChangeArrowheads="1"/>
              </p:cNvSpPr>
              <p:nvPr/>
            </p:nvSpPr>
            <p:spPr bwMode="auto">
              <a:xfrm>
                <a:off x="5138" y="1156"/>
                <a:ext cx="101" cy="1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æ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6" name="Rectangle 43"/>
              <p:cNvSpPr>
                <a:spLocks noChangeArrowheads="1"/>
              </p:cNvSpPr>
              <p:nvPr/>
            </p:nvSpPr>
            <p:spPr bwMode="auto">
              <a:xfrm>
                <a:off x="5188" y="1209"/>
                <a:ext cx="101" cy="1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é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7" name="Rectangle 44"/>
              <p:cNvSpPr>
                <a:spLocks noChangeArrowheads="1"/>
              </p:cNvSpPr>
              <p:nvPr/>
            </p:nvSpPr>
            <p:spPr bwMode="auto">
              <a:xfrm>
                <a:off x="4946" y="1426"/>
                <a:ext cx="118" cy="1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=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8" name="Rectangle 45"/>
              <p:cNvSpPr>
                <a:spLocks noChangeArrowheads="1"/>
              </p:cNvSpPr>
              <p:nvPr/>
            </p:nvSpPr>
            <p:spPr bwMode="auto">
              <a:xfrm>
                <a:off x="6291" y="1582"/>
                <a:ext cx="94" cy="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1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9" name="Rectangle 46"/>
              <p:cNvSpPr>
                <a:spLocks noChangeArrowheads="1"/>
              </p:cNvSpPr>
              <p:nvPr/>
            </p:nvSpPr>
            <p:spPr bwMode="auto">
              <a:xfrm>
                <a:off x="5070" y="1582"/>
                <a:ext cx="94" cy="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0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40" name="Rectangle 47"/>
              <p:cNvSpPr>
                <a:spLocks noChangeArrowheads="1"/>
              </p:cNvSpPr>
              <p:nvPr/>
            </p:nvSpPr>
            <p:spPr bwMode="auto">
              <a:xfrm>
                <a:off x="6302" y="1436"/>
                <a:ext cx="94" cy="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2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41" name="Rectangle 48"/>
              <p:cNvSpPr>
                <a:spLocks noChangeArrowheads="1"/>
              </p:cNvSpPr>
              <p:nvPr/>
            </p:nvSpPr>
            <p:spPr bwMode="auto">
              <a:xfrm>
                <a:off x="5061" y="1436"/>
                <a:ext cx="94" cy="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1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42" name="Rectangle 49"/>
              <p:cNvSpPr>
                <a:spLocks noChangeArrowheads="1"/>
              </p:cNvSpPr>
              <p:nvPr/>
            </p:nvSpPr>
            <p:spPr bwMode="auto">
              <a:xfrm>
                <a:off x="6304" y="1219"/>
                <a:ext cx="94" cy="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2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43" name="Rectangle 50"/>
              <p:cNvSpPr>
                <a:spLocks noChangeArrowheads="1"/>
              </p:cNvSpPr>
              <p:nvPr/>
            </p:nvSpPr>
            <p:spPr bwMode="auto">
              <a:xfrm>
                <a:off x="5776" y="1219"/>
                <a:ext cx="94" cy="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2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44" name="Rectangle 51"/>
              <p:cNvSpPr>
                <a:spLocks noChangeArrowheads="1"/>
              </p:cNvSpPr>
              <p:nvPr/>
            </p:nvSpPr>
            <p:spPr bwMode="auto">
              <a:xfrm>
                <a:off x="5546" y="1295"/>
                <a:ext cx="94" cy="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2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45" name="Rectangle 52"/>
              <p:cNvSpPr>
                <a:spLocks noChangeArrowheads="1"/>
              </p:cNvSpPr>
              <p:nvPr/>
            </p:nvSpPr>
            <p:spPr bwMode="auto">
              <a:xfrm>
                <a:off x="5235" y="1295"/>
                <a:ext cx="94" cy="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2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46" name="Rectangle 53"/>
              <p:cNvSpPr>
                <a:spLocks noChangeArrowheads="1"/>
              </p:cNvSpPr>
              <p:nvPr/>
            </p:nvSpPr>
            <p:spPr bwMode="auto">
              <a:xfrm>
                <a:off x="6150" y="1582"/>
                <a:ext cx="94" cy="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1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n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47" name="Rectangle 54"/>
              <p:cNvSpPr>
                <a:spLocks noChangeArrowheads="1"/>
              </p:cNvSpPr>
              <p:nvPr/>
            </p:nvSpPr>
            <p:spPr bwMode="auto">
              <a:xfrm>
                <a:off x="6151" y="1436"/>
                <a:ext cx="94" cy="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1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n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48" name="Rectangle 55"/>
              <p:cNvSpPr>
                <a:spLocks noChangeArrowheads="1"/>
              </p:cNvSpPr>
              <p:nvPr/>
            </p:nvSpPr>
            <p:spPr bwMode="auto">
              <a:xfrm>
                <a:off x="6153" y="1219"/>
                <a:ext cx="94" cy="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1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n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49" name="Rectangle 56"/>
              <p:cNvSpPr>
                <a:spLocks noChangeArrowheads="1"/>
              </p:cNvSpPr>
              <p:nvPr/>
            </p:nvSpPr>
            <p:spPr bwMode="auto">
              <a:xfrm>
                <a:off x="6023" y="1219"/>
                <a:ext cx="163" cy="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1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for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50" name="Rectangle 57"/>
              <p:cNvSpPr>
                <a:spLocks noChangeArrowheads="1"/>
              </p:cNvSpPr>
              <p:nvPr/>
            </p:nvSpPr>
            <p:spPr bwMode="auto">
              <a:xfrm>
                <a:off x="5545" y="1159"/>
                <a:ext cx="94" cy="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1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n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51" name="Rectangle 58"/>
              <p:cNvSpPr>
                <a:spLocks noChangeArrowheads="1"/>
              </p:cNvSpPr>
              <p:nvPr/>
            </p:nvSpPr>
            <p:spPr bwMode="auto">
              <a:xfrm>
                <a:off x="5420" y="1219"/>
                <a:ext cx="111" cy="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1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C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52" name="Rectangle 59"/>
              <p:cNvSpPr>
                <a:spLocks noChangeArrowheads="1"/>
              </p:cNvSpPr>
              <p:nvPr/>
            </p:nvSpPr>
            <p:spPr bwMode="auto">
              <a:xfrm>
                <a:off x="5235" y="1159"/>
                <a:ext cx="94" cy="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1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n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53" name="Rectangle 60"/>
              <p:cNvSpPr>
                <a:spLocks noChangeArrowheads="1"/>
              </p:cNvSpPr>
              <p:nvPr/>
            </p:nvSpPr>
            <p:spPr bwMode="auto">
              <a:xfrm>
                <a:off x="5069" y="1219"/>
                <a:ext cx="111" cy="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1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C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54" name="Rectangle 61"/>
              <p:cNvSpPr>
                <a:spLocks noChangeArrowheads="1"/>
              </p:cNvSpPr>
              <p:nvPr/>
            </p:nvSpPr>
            <p:spPr bwMode="auto">
              <a:xfrm>
                <a:off x="4818" y="1436"/>
                <a:ext cx="111" cy="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1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C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55" name="Rectangle 62"/>
              <p:cNvSpPr>
                <a:spLocks noChangeArrowheads="1"/>
              </p:cNvSpPr>
              <p:nvPr/>
            </p:nvSpPr>
            <p:spPr bwMode="auto">
              <a:xfrm>
                <a:off x="4883" y="1497"/>
                <a:ext cx="58" cy="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700" b="0" i="1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n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9" name="Rectangle 64"/>
            <p:cNvSpPr>
              <a:spLocks noChangeArrowheads="1"/>
            </p:cNvSpPr>
            <p:nvPr/>
          </p:nvSpPr>
          <p:spPr bwMode="auto">
            <a:xfrm>
              <a:off x="6415" y="1564"/>
              <a:ext cx="65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" name="Rectangle 65"/>
            <p:cNvSpPr>
              <a:spLocks noChangeArrowheads="1"/>
            </p:cNvSpPr>
            <p:nvPr/>
          </p:nvSpPr>
          <p:spPr bwMode="auto">
            <a:xfrm>
              <a:off x="4806" y="1902"/>
              <a:ext cx="981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When n is a power of 2,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grpSp>
          <p:nvGrpSpPr>
            <p:cNvPr id="11" name="Group 70"/>
            <p:cNvGrpSpPr>
              <a:grpSpLocks/>
            </p:cNvGrpSpPr>
            <p:nvPr/>
          </p:nvGrpSpPr>
          <p:grpSpPr bwMode="auto">
            <a:xfrm>
              <a:off x="5726" y="1868"/>
              <a:ext cx="282" cy="167"/>
              <a:chOff x="5726" y="1868"/>
              <a:chExt cx="282" cy="167"/>
            </a:xfrm>
          </p:grpSpPr>
          <p:sp>
            <p:nvSpPr>
              <p:cNvPr id="94" name="Rectangle 66"/>
              <p:cNvSpPr>
                <a:spLocks noChangeArrowheads="1"/>
              </p:cNvSpPr>
              <p:nvPr/>
            </p:nvSpPr>
            <p:spPr bwMode="auto">
              <a:xfrm>
                <a:off x="5954" y="1873"/>
                <a:ext cx="54" cy="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800" b="0" i="1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k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5" name="Rectangle 67"/>
              <p:cNvSpPr>
                <a:spLocks noChangeArrowheads="1"/>
              </p:cNvSpPr>
              <p:nvPr/>
            </p:nvSpPr>
            <p:spPr bwMode="auto">
              <a:xfrm>
                <a:off x="5726" y="1881"/>
                <a:ext cx="101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300" b="0" i="1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n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6" name="Rectangle 68"/>
              <p:cNvSpPr>
                <a:spLocks noChangeArrowheads="1"/>
              </p:cNvSpPr>
              <p:nvPr/>
            </p:nvSpPr>
            <p:spPr bwMode="auto">
              <a:xfrm>
                <a:off x="5893" y="1881"/>
                <a:ext cx="101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2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7" name="Rectangle 69"/>
              <p:cNvSpPr>
                <a:spLocks noChangeArrowheads="1"/>
              </p:cNvSpPr>
              <p:nvPr/>
            </p:nvSpPr>
            <p:spPr bwMode="auto">
              <a:xfrm>
                <a:off x="5807" y="1868"/>
                <a:ext cx="128" cy="1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=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2" name="Rectangle 71"/>
            <p:cNvSpPr>
              <a:spLocks noChangeArrowheads="1"/>
            </p:cNvSpPr>
            <p:nvPr/>
          </p:nvSpPr>
          <p:spPr bwMode="auto">
            <a:xfrm>
              <a:off x="6001" y="1902"/>
              <a:ext cx="63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grpSp>
          <p:nvGrpSpPr>
            <p:cNvPr id="13" name="Group 146"/>
            <p:cNvGrpSpPr>
              <a:grpSpLocks/>
            </p:cNvGrpSpPr>
            <p:nvPr/>
          </p:nvGrpSpPr>
          <p:grpSpPr bwMode="auto">
            <a:xfrm>
              <a:off x="4819" y="2003"/>
              <a:ext cx="933" cy="1799"/>
              <a:chOff x="4819" y="2003"/>
              <a:chExt cx="933" cy="1799"/>
            </a:xfrm>
          </p:grpSpPr>
          <p:sp>
            <p:nvSpPr>
              <p:cNvPr id="20" name="Line 72"/>
              <p:cNvSpPr>
                <a:spLocks noChangeShapeType="1"/>
              </p:cNvSpPr>
              <p:nvPr/>
            </p:nvSpPr>
            <p:spPr bwMode="auto">
              <a:xfrm>
                <a:off x="5179" y="2161"/>
                <a:ext cx="37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" name="Line 73"/>
              <p:cNvSpPr>
                <a:spLocks noChangeShapeType="1"/>
              </p:cNvSpPr>
              <p:nvPr/>
            </p:nvSpPr>
            <p:spPr bwMode="auto">
              <a:xfrm>
                <a:off x="5294" y="2504"/>
                <a:ext cx="38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" name="Line 74"/>
              <p:cNvSpPr>
                <a:spLocks noChangeShapeType="1"/>
              </p:cNvSpPr>
              <p:nvPr/>
            </p:nvSpPr>
            <p:spPr bwMode="auto">
              <a:xfrm>
                <a:off x="5191" y="2761"/>
                <a:ext cx="38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" name="Line 75"/>
              <p:cNvSpPr>
                <a:spLocks noChangeShapeType="1"/>
              </p:cNvSpPr>
              <p:nvPr/>
            </p:nvSpPr>
            <p:spPr bwMode="auto">
              <a:xfrm>
                <a:off x="5085" y="3632"/>
                <a:ext cx="113" cy="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" name="Rectangle 76"/>
              <p:cNvSpPr>
                <a:spLocks noChangeArrowheads="1"/>
              </p:cNvSpPr>
              <p:nvPr/>
            </p:nvSpPr>
            <p:spPr bwMode="auto">
              <a:xfrm>
                <a:off x="5301" y="3565"/>
                <a:ext cx="101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2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5" name="Rectangle 77"/>
              <p:cNvSpPr>
                <a:spLocks noChangeArrowheads="1"/>
              </p:cNvSpPr>
              <p:nvPr/>
            </p:nvSpPr>
            <p:spPr bwMode="auto">
              <a:xfrm>
                <a:off x="5117" y="3647"/>
                <a:ext cx="101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2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6" name="Rectangle 78"/>
              <p:cNvSpPr>
                <a:spLocks noChangeArrowheads="1"/>
              </p:cNvSpPr>
              <p:nvPr/>
            </p:nvSpPr>
            <p:spPr bwMode="auto">
              <a:xfrm>
                <a:off x="5089" y="3499"/>
                <a:ext cx="101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3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7" name="Rectangle 79"/>
              <p:cNvSpPr>
                <a:spLocks noChangeArrowheads="1"/>
              </p:cNvSpPr>
              <p:nvPr/>
            </p:nvSpPr>
            <p:spPr bwMode="auto">
              <a:xfrm>
                <a:off x="5555" y="3342"/>
                <a:ext cx="101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2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8" name="Rectangle 80"/>
              <p:cNvSpPr>
                <a:spLocks noChangeArrowheads="1"/>
              </p:cNvSpPr>
              <p:nvPr/>
            </p:nvSpPr>
            <p:spPr bwMode="auto">
              <a:xfrm>
                <a:off x="5350" y="3342"/>
                <a:ext cx="101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2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9" name="Rectangle 81"/>
              <p:cNvSpPr>
                <a:spLocks noChangeArrowheads="1"/>
              </p:cNvSpPr>
              <p:nvPr/>
            </p:nvSpPr>
            <p:spPr bwMode="auto">
              <a:xfrm>
                <a:off x="5084" y="3342"/>
                <a:ext cx="101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2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0" name="Rectangle 82"/>
              <p:cNvSpPr>
                <a:spLocks noChangeArrowheads="1"/>
              </p:cNvSpPr>
              <p:nvPr/>
            </p:nvSpPr>
            <p:spPr bwMode="auto">
              <a:xfrm>
                <a:off x="5594" y="3095"/>
                <a:ext cx="101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2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1" name="Rectangle 83"/>
              <p:cNvSpPr>
                <a:spLocks noChangeArrowheads="1"/>
              </p:cNvSpPr>
              <p:nvPr/>
            </p:nvSpPr>
            <p:spPr bwMode="auto">
              <a:xfrm>
                <a:off x="5084" y="3095"/>
                <a:ext cx="101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2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2" name="Rectangle 84"/>
              <p:cNvSpPr>
                <a:spLocks noChangeArrowheads="1"/>
              </p:cNvSpPr>
              <p:nvPr/>
            </p:nvSpPr>
            <p:spPr bwMode="auto">
              <a:xfrm>
                <a:off x="5499" y="2617"/>
                <a:ext cx="101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2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3" name="Rectangle 85"/>
              <p:cNvSpPr>
                <a:spLocks noChangeArrowheads="1"/>
              </p:cNvSpPr>
              <p:nvPr/>
            </p:nvSpPr>
            <p:spPr bwMode="auto">
              <a:xfrm>
                <a:off x="5346" y="2617"/>
                <a:ext cx="101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4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4" name="Rectangle 86"/>
              <p:cNvSpPr>
                <a:spLocks noChangeArrowheads="1"/>
              </p:cNvSpPr>
              <p:nvPr/>
            </p:nvSpPr>
            <p:spPr bwMode="auto">
              <a:xfrm>
                <a:off x="5064" y="2617"/>
                <a:ext cx="101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4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5" name="Rectangle 87"/>
              <p:cNvSpPr>
                <a:spLocks noChangeArrowheads="1"/>
              </p:cNvSpPr>
              <p:nvPr/>
            </p:nvSpPr>
            <p:spPr bwMode="auto">
              <a:xfrm>
                <a:off x="5651" y="2361"/>
                <a:ext cx="101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2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6" name="Rectangle 88"/>
              <p:cNvSpPr>
                <a:spLocks noChangeArrowheads="1"/>
              </p:cNvSpPr>
              <p:nvPr/>
            </p:nvSpPr>
            <p:spPr bwMode="auto">
              <a:xfrm>
                <a:off x="5449" y="2361"/>
                <a:ext cx="101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2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7" name="Rectangle 89"/>
              <p:cNvSpPr>
                <a:spLocks noChangeArrowheads="1"/>
              </p:cNvSpPr>
              <p:nvPr/>
            </p:nvSpPr>
            <p:spPr bwMode="auto">
              <a:xfrm>
                <a:off x="5167" y="2361"/>
                <a:ext cx="101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2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8" name="Rectangle 90"/>
              <p:cNvSpPr>
                <a:spLocks noChangeArrowheads="1"/>
              </p:cNvSpPr>
              <p:nvPr/>
            </p:nvSpPr>
            <p:spPr bwMode="auto">
              <a:xfrm>
                <a:off x="5064" y="2361"/>
                <a:ext cx="101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2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9" name="Rectangle 91"/>
              <p:cNvSpPr>
                <a:spLocks noChangeArrowheads="1"/>
              </p:cNvSpPr>
              <p:nvPr/>
            </p:nvSpPr>
            <p:spPr bwMode="auto">
              <a:xfrm>
                <a:off x="5334" y="2017"/>
                <a:ext cx="101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2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0" name="Rectangle 92"/>
              <p:cNvSpPr>
                <a:spLocks noChangeArrowheads="1"/>
              </p:cNvSpPr>
              <p:nvPr/>
            </p:nvSpPr>
            <p:spPr bwMode="auto">
              <a:xfrm>
                <a:off x="5052" y="2017"/>
                <a:ext cx="101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2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1" name="Rectangle 93"/>
              <p:cNvSpPr>
                <a:spLocks noChangeArrowheads="1"/>
              </p:cNvSpPr>
              <p:nvPr/>
            </p:nvSpPr>
            <p:spPr bwMode="auto">
              <a:xfrm>
                <a:off x="5209" y="3334"/>
                <a:ext cx="58" cy="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1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2" name="Rectangle 94"/>
              <p:cNvSpPr>
                <a:spLocks noChangeArrowheads="1"/>
              </p:cNvSpPr>
              <p:nvPr/>
            </p:nvSpPr>
            <p:spPr bwMode="auto">
              <a:xfrm>
                <a:off x="5544" y="3027"/>
                <a:ext cx="58" cy="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1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3" name="Rectangle 95"/>
              <p:cNvSpPr>
                <a:spLocks noChangeArrowheads="1"/>
              </p:cNvSpPr>
              <p:nvPr/>
            </p:nvSpPr>
            <p:spPr bwMode="auto">
              <a:xfrm>
                <a:off x="5536" y="3234"/>
                <a:ext cx="58" cy="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1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4" name="Rectangle 96"/>
              <p:cNvSpPr>
                <a:spLocks noChangeArrowheads="1"/>
              </p:cNvSpPr>
              <p:nvPr/>
            </p:nvSpPr>
            <p:spPr bwMode="auto">
              <a:xfrm>
                <a:off x="5323" y="3160"/>
                <a:ext cx="58" cy="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2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5" name="Rectangle 97"/>
              <p:cNvSpPr>
                <a:spLocks noChangeArrowheads="1"/>
              </p:cNvSpPr>
              <p:nvPr/>
            </p:nvSpPr>
            <p:spPr bwMode="auto">
              <a:xfrm>
                <a:off x="5209" y="3087"/>
                <a:ext cx="58" cy="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1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6" name="Rectangle 98"/>
              <p:cNvSpPr>
                <a:spLocks noChangeArrowheads="1"/>
              </p:cNvSpPr>
              <p:nvPr/>
            </p:nvSpPr>
            <p:spPr bwMode="auto">
              <a:xfrm>
                <a:off x="5196" y="2771"/>
                <a:ext cx="58" cy="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4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7" name="Rectangle 99"/>
              <p:cNvSpPr>
                <a:spLocks noChangeArrowheads="1"/>
              </p:cNvSpPr>
              <p:nvPr/>
            </p:nvSpPr>
            <p:spPr bwMode="auto">
              <a:xfrm>
                <a:off x="5299" y="2515"/>
                <a:ext cx="58" cy="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4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8" name="Rectangle 100"/>
              <p:cNvSpPr>
                <a:spLocks noChangeArrowheads="1"/>
              </p:cNvSpPr>
              <p:nvPr/>
            </p:nvSpPr>
            <p:spPr bwMode="auto">
              <a:xfrm>
                <a:off x="5183" y="2171"/>
                <a:ext cx="58" cy="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2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9" name="Rectangle 101"/>
              <p:cNvSpPr>
                <a:spLocks noChangeArrowheads="1"/>
              </p:cNvSpPr>
              <p:nvPr/>
            </p:nvSpPr>
            <p:spPr bwMode="auto">
              <a:xfrm>
                <a:off x="5222" y="3551"/>
                <a:ext cx="128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-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0" name="Rectangle 102"/>
              <p:cNvSpPr>
                <a:spLocks noChangeArrowheads="1"/>
              </p:cNvSpPr>
              <p:nvPr/>
            </p:nvSpPr>
            <p:spPr bwMode="auto">
              <a:xfrm>
                <a:off x="4999" y="3551"/>
                <a:ext cx="128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=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1" name="Rectangle 103"/>
              <p:cNvSpPr>
                <a:spLocks noChangeArrowheads="1"/>
              </p:cNvSpPr>
              <p:nvPr/>
            </p:nvSpPr>
            <p:spPr bwMode="auto">
              <a:xfrm>
                <a:off x="5476" y="3328"/>
                <a:ext cx="128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-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2" name="Rectangle 104"/>
              <p:cNvSpPr>
                <a:spLocks noChangeArrowheads="1"/>
              </p:cNvSpPr>
              <p:nvPr/>
            </p:nvSpPr>
            <p:spPr bwMode="auto">
              <a:xfrm>
                <a:off x="5269" y="3328"/>
                <a:ext cx="128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+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3" name="Rectangle 105"/>
              <p:cNvSpPr>
                <a:spLocks noChangeArrowheads="1"/>
              </p:cNvSpPr>
              <p:nvPr/>
            </p:nvSpPr>
            <p:spPr bwMode="auto">
              <a:xfrm>
                <a:off x="4999" y="3328"/>
                <a:ext cx="128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=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4" name="Rectangle 106"/>
              <p:cNvSpPr>
                <a:spLocks noChangeArrowheads="1"/>
              </p:cNvSpPr>
              <p:nvPr/>
            </p:nvSpPr>
            <p:spPr bwMode="auto">
              <a:xfrm>
                <a:off x="5389" y="3081"/>
                <a:ext cx="128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+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5" name="Rectangle 107"/>
              <p:cNvSpPr>
                <a:spLocks noChangeArrowheads="1"/>
              </p:cNvSpPr>
              <p:nvPr/>
            </p:nvSpPr>
            <p:spPr bwMode="auto">
              <a:xfrm>
                <a:off x="4999" y="3081"/>
                <a:ext cx="128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=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6" name="Rectangle 108"/>
              <p:cNvSpPr>
                <a:spLocks noChangeArrowheads="1"/>
              </p:cNvSpPr>
              <p:nvPr/>
            </p:nvSpPr>
            <p:spPr bwMode="auto">
              <a:xfrm>
                <a:off x="5418" y="2603"/>
                <a:ext cx="128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+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7" name="Rectangle 109"/>
              <p:cNvSpPr>
                <a:spLocks noChangeArrowheads="1"/>
              </p:cNvSpPr>
              <p:nvPr/>
            </p:nvSpPr>
            <p:spPr bwMode="auto">
              <a:xfrm>
                <a:off x="5266" y="2603"/>
                <a:ext cx="128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+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8" name="Rectangle 110"/>
              <p:cNvSpPr>
                <a:spLocks noChangeArrowheads="1"/>
              </p:cNvSpPr>
              <p:nvPr/>
            </p:nvSpPr>
            <p:spPr bwMode="auto">
              <a:xfrm>
                <a:off x="4979" y="2603"/>
                <a:ext cx="128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=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9" name="Rectangle 111"/>
              <p:cNvSpPr>
                <a:spLocks noChangeArrowheads="1"/>
              </p:cNvSpPr>
              <p:nvPr/>
            </p:nvSpPr>
            <p:spPr bwMode="auto">
              <a:xfrm>
                <a:off x="5571" y="2347"/>
                <a:ext cx="128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+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0" name="Rectangle 112"/>
              <p:cNvSpPr>
                <a:spLocks noChangeArrowheads="1"/>
              </p:cNvSpPr>
              <p:nvPr/>
            </p:nvSpPr>
            <p:spPr bwMode="auto">
              <a:xfrm>
                <a:off x="5510" y="2395"/>
                <a:ext cx="110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÷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1" name="Rectangle 113"/>
              <p:cNvSpPr>
                <a:spLocks noChangeArrowheads="1"/>
              </p:cNvSpPr>
              <p:nvPr/>
            </p:nvSpPr>
            <p:spPr bwMode="auto">
              <a:xfrm>
                <a:off x="5510" y="2334"/>
                <a:ext cx="110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÷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2" name="Rectangle 114"/>
              <p:cNvSpPr>
                <a:spLocks noChangeArrowheads="1"/>
              </p:cNvSpPr>
              <p:nvPr/>
            </p:nvSpPr>
            <p:spPr bwMode="auto">
              <a:xfrm>
                <a:off x="5510" y="2462"/>
                <a:ext cx="110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ø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3" name="Rectangle 115"/>
              <p:cNvSpPr>
                <a:spLocks noChangeArrowheads="1"/>
              </p:cNvSpPr>
              <p:nvPr/>
            </p:nvSpPr>
            <p:spPr bwMode="auto">
              <a:xfrm>
                <a:off x="5510" y="2267"/>
                <a:ext cx="110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ö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4" name="Rectangle 116"/>
              <p:cNvSpPr>
                <a:spLocks noChangeArrowheads="1"/>
              </p:cNvSpPr>
              <p:nvPr/>
            </p:nvSpPr>
            <p:spPr bwMode="auto">
              <a:xfrm>
                <a:off x="5115" y="2395"/>
                <a:ext cx="110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ç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5" name="Rectangle 117"/>
              <p:cNvSpPr>
                <a:spLocks noChangeArrowheads="1"/>
              </p:cNvSpPr>
              <p:nvPr/>
            </p:nvSpPr>
            <p:spPr bwMode="auto">
              <a:xfrm>
                <a:off x="5115" y="2334"/>
                <a:ext cx="110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ç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6" name="Rectangle 118"/>
              <p:cNvSpPr>
                <a:spLocks noChangeArrowheads="1"/>
              </p:cNvSpPr>
              <p:nvPr/>
            </p:nvSpPr>
            <p:spPr bwMode="auto">
              <a:xfrm>
                <a:off x="5115" y="2462"/>
                <a:ext cx="110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è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7" name="Rectangle 119"/>
              <p:cNvSpPr>
                <a:spLocks noChangeArrowheads="1"/>
              </p:cNvSpPr>
              <p:nvPr/>
            </p:nvSpPr>
            <p:spPr bwMode="auto">
              <a:xfrm>
                <a:off x="5115" y="2267"/>
                <a:ext cx="110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æ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8" name="Rectangle 120"/>
              <p:cNvSpPr>
                <a:spLocks noChangeArrowheads="1"/>
              </p:cNvSpPr>
              <p:nvPr/>
            </p:nvSpPr>
            <p:spPr bwMode="auto">
              <a:xfrm>
                <a:off x="5369" y="2347"/>
                <a:ext cx="128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+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9" name="Rectangle 121"/>
              <p:cNvSpPr>
                <a:spLocks noChangeArrowheads="1"/>
              </p:cNvSpPr>
              <p:nvPr/>
            </p:nvSpPr>
            <p:spPr bwMode="auto">
              <a:xfrm>
                <a:off x="4979" y="2347"/>
                <a:ext cx="128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=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0" name="Rectangle 122"/>
              <p:cNvSpPr>
                <a:spLocks noChangeArrowheads="1"/>
              </p:cNvSpPr>
              <p:nvPr/>
            </p:nvSpPr>
            <p:spPr bwMode="auto">
              <a:xfrm>
                <a:off x="5254" y="2003"/>
                <a:ext cx="128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+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1" name="Rectangle 123"/>
              <p:cNvSpPr>
                <a:spLocks noChangeArrowheads="1"/>
              </p:cNvSpPr>
              <p:nvPr/>
            </p:nvSpPr>
            <p:spPr bwMode="auto">
              <a:xfrm>
                <a:off x="4967" y="2003"/>
                <a:ext cx="128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=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2" name="Rectangle 124"/>
              <p:cNvSpPr>
                <a:spLocks noChangeArrowheads="1"/>
              </p:cNvSpPr>
              <p:nvPr/>
            </p:nvSpPr>
            <p:spPr bwMode="auto">
              <a:xfrm>
                <a:off x="5179" y="3326"/>
                <a:ext cx="73" cy="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-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3" name="Rectangle 125"/>
              <p:cNvSpPr>
                <a:spLocks noChangeArrowheads="1"/>
              </p:cNvSpPr>
              <p:nvPr/>
            </p:nvSpPr>
            <p:spPr bwMode="auto">
              <a:xfrm>
                <a:off x="5514" y="3019"/>
                <a:ext cx="73" cy="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-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4" name="Rectangle 126"/>
              <p:cNvSpPr>
                <a:spLocks noChangeArrowheads="1"/>
              </p:cNvSpPr>
              <p:nvPr/>
            </p:nvSpPr>
            <p:spPr bwMode="auto">
              <a:xfrm>
                <a:off x="5506" y="3226"/>
                <a:ext cx="73" cy="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=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5" name="Rectangle 127"/>
              <p:cNvSpPr>
                <a:spLocks noChangeArrowheads="1"/>
              </p:cNvSpPr>
              <p:nvPr/>
            </p:nvSpPr>
            <p:spPr bwMode="auto">
              <a:xfrm>
                <a:off x="5179" y="3079"/>
                <a:ext cx="73" cy="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-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6" name="Rectangle 128"/>
              <p:cNvSpPr>
                <a:spLocks noChangeArrowheads="1"/>
              </p:cNvSpPr>
              <p:nvPr/>
            </p:nvSpPr>
            <p:spPr bwMode="auto">
              <a:xfrm>
                <a:off x="5468" y="3054"/>
                <a:ext cx="210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å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7" name="Rectangle 129"/>
              <p:cNvSpPr>
                <a:spLocks noChangeArrowheads="1"/>
              </p:cNvSpPr>
              <p:nvPr/>
            </p:nvSpPr>
            <p:spPr bwMode="auto">
              <a:xfrm>
                <a:off x="5140" y="3499"/>
                <a:ext cx="101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300" b="0" i="1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n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8" name="Rectangle 130"/>
              <p:cNvSpPr>
                <a:spLocks noChangeArrowheads="1"/>
              </p:cNvSpPr>
              <p:nvPr/>
            </p:nvSpPr>
            <p:spPr bwMode="auto">
              <a:xfrm>
                <a:off x="5248" y="3095"/>
                <a:ext cx="120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300" b="0" i="1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C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9" name="Rectangle 131"/>
              <p:cNvSpPr>
                <a:spLocks noChangeArrowheads="1"/>
              </p:cNvSpPr>
              <p:nvPr/>
            </p:nvSpPr>
            <p:spPr bwMode="auto">
              <a:xfrm>
                <a:off x="5115" y="2617"/>
                <a:ext cx="120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300" b="0" i="1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C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0" name="Rectangle 132"/>
              <p:cNvSpPr>
                <a:spLocks noChangeArrowheads="1"/>
              </p:cNvSpPr>
              <p:nvPr/>
            </p:nvSpPr>
            <p:spPr bwMode="auto">
              <a:xfrm>
                <a:off x="5218" y="2361"/>
                <a:ext cx="120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300" b="0" i="1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C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1" name="Rectangle 133"/>
              <p:cNvSpPr>
                <a:spLocks noChangeArrowheads="1"/>
              </p:cNvSpPr>
              <p:nvPr/>
            </p:nvSpPr>
            <p:spPr bwMode="auto">
              <a:xfrm>
                <a:off x="5103" y="2017"/>
                <a:ext cx="120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300" b="0" i="1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C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2" name="Rectangle 134"/>
              <p:cNvSpPr>
                <a:spLocks noChangeArrowheads="1"/>
              </p:cNvSpPr>
              <p:nvPr/>
            </p:nvSpPr>
            <p:spPr bwMode="auto">
              <a:xfrm>
                <a:off x="4819" y="2017"/>
                <a:ext cx="120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300" b="0" i="1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C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3" name="Rectangle 135"/>
              <p:cNvSpPr>
                <a:spLocks noChangeArrowheads="1"/>
              </p:cNvSpPr>
              <p:nvPr/>
            </p:nvSpPr>
            <p:spPr bwMode="auto">
              <a:xfrm>
                <a:off x="5409" y="3334"/>
                <a:ext cx="54" cy="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800" b="0" i="1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k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4" name="Rectangle 136"/>
              <p:cNvSpPr>
                <a:spLocks noChangeArrowheads="1"/>
              </p:cNvSpPr>
              <p:nvPr/>
            </p:nvSpPr>
            <p:spPr bwMode="auto">
              <a:xfrm>
                <a:off x="5143" y="3334"/>
                <a:ext cx="54" cy="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800" b="0" i="1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k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5" name="Rectangle 137"/>
              <p:cNvSpPr>
                <a:spLocks noChangeArrowheads="1"/>
              </p:cNvSpPr>
              <p:nvPr/>
            </p:nvSpPr>
            <p:spPr bwMode="auto">
              <a:xfrm>
                <a:off x="5479" y="3027"/>
                <a:ext cx="54" cy="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800" b="0" i="1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k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6" name="Rectangle 138"/>
              <p:cNvSpPr>
                <a:spLocks noChangeArrowheads="1"/>
              </p:cNvSpPr>
              <p:nvPr/>
            </p:nvSpPr>
            <p:spPr bwMode="auto">
              <a:xfrm>
                <a:off x="5484" y="3234"/>
                <a:ext cx="44" cy="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800" b="0" i="1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i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7" name="Rectangle 139"/>
              <p:cNvSpPr>
                <a:spLocks noChangeArrowheads="1"/>
              </p:cNvSpPr>
              <p:nvPr/>
            </p:nvSpPr>
            <p:spPr bwMode="auto">
              <a:xfrm>
                <a:off x="5652" y="3087"/>
                <a:ext cx="44" cy="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800" b="0" i="1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i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8" name="Rectangle 140"/>
              <p:cNvSpPr>
                <a:spLocks noChangeArrowheads="1"/>
              </p:cNvSpPr>
              <p:nvPr/>
            </p:nvSpPr>
            <p:spPr bwMode="auto">
              <a:xfrm>
                <a:off x="5143" y="3087"/>
                <a:ext cx="54" cy="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800" b="0" i="1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k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9" name="Rectangle 141"/>
              <p:cNvSpPr>
                <a:spLocks noChangeArrowheads="1"/>
              </p:cNvSpPr>
              <p:nvPr/>
            </p:nvSpPr>
            <p:spPr bwMode="auto">
              <a:xfrm>
                <a:off x="5195" y="2682"/>
                <a:ext cx="58" cy="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800" b="0" i="1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n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0" name="Rectangle 142"/>
              <p:cNvSpPr>
                <a:spLocks noChangeArrowheads="1"/>
              </p:cNvSpPr>
              <p:nvPr/>
            </p:nvSpPr>
            <p:spPr bwMode="auto">
              <a:xfrm>
                <a:off x="5298" y="2426"/>
                <a:ext cx="58" cy="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800" b="0" i="1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n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1" name="Rectangle 143"/>
              <p:cNvSpPr>
                <a:spLocks noChangeArrowheads="1"/>
              </p:cNvSpPr>
              <p:nvPr/>
            </p:nvSpPr>
            <p:spPr bwMode="auto">
              <a:xfrm>
                <a:off x="5183" y="2082"/>
                <a:ext cx="58" cy="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800" b="0" i="1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n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2" name="Rectangle 144"/>
              <p:cNvSpPr>
                <a:spLocks noChangeArrowheads="1"/>
              </p:cNvSpPr>
              <p:nvPr/>
            </p:nvSpPr>
            <p:spPr bwMode="auto">
              <a:xfrm>
                <a:off x="4894" y="2082"/>
                <a:ext cx="58" cy="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800" b="0" i="1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n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3" name="Rectangle 145"/>
              <p:cNvSpPr>
                <a:spLocks noChangeArrowheads="1"/>
              </p:cNvSpPr>
              <p:nvPr/>
            </p:nvSpPr>
            <p:spPr bwMode="auto">
              <a:xfrm>
                <a:off x="5087" y="2874"/>
                <a:ext cx="108" cy="1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T Extra" panose="05050102010205020202" pitchFamily="18" charset="2"/>
                  </a:rPr>
                  <a:t>M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4" name="Rectangle 147"/>
            <p:cNvSpPr>
              <a:spLocks noChangeArrowheads="1"/>
            </p:cNvSpPr>
            <p:nvPr/>
          </p:nvSpPr>
          <p:spPr bwMode="auto">
            <a:xfrm>
              <a:off x="5722" y="3206"/>
              <a:ext cx="65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Rectangle 148"/>
            <p:cNvSpPr>
              <a:spLocks noChangeArrowheads="1"/>
            </p:cNvSpPr>
            <p:nvPr/>
          </p:nvSpPr>
          <p:spPr bwMode="auto">
            <a:xfrm>
              <a:off x="4806" y="3763"/>
              <a:ext cx="265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Note: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149"/>
            <p:cNvSpPr>
              <a:spLocks noChangeArrowheads="1"/>
            </p:cNvSpPr>
            <p:nvPr/>
          </p:nvSpPr>
          <p:spPr bwMode="auto">
            <a:xfrm>
              <a:off x="5021" y="3763"/>
              <a:ext cx="65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Rectangle 150"/>
            <p:cNvSpPr>
              <a:spLocks noChangeArrowheads="1"/>
            </p:cNvSpPr>
            <p:nvPr/>
          </p:nvSpPr>
          <p:spPr bwMode="auto">
            <a:xfrm>
              <a:off x="4806" y="3857"/>
              <a:ext cx="215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Rectangle 151"/>
            <p:cNvSpPr>
              <a:spLocks noChangeArrowheads="1"/>
            </p:cNvSpPr>
            <p:nvPr/>
          </p:nvSpPr>
          <p:spPr bwMode="auto">
            <a:xfrm>
              <a:off x="4806" y="3869"/>
              <a:ext cx="221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No algorithm based on comparison can do less than this.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152"/>
            <p:cNvSpPr>
              <a:spLocks noChangeArrowheads="1"/>
            </p:cNvSpPr>
            <p:nvPr/>
          </p:nvSpPr>
          <p:spPr bwMode="auto">
            <a:xfrm>
              <a:off x="6885" y="3869"/>
              <a:ext cx="63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917870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a set of n elements. Write an algorithm using divide and conquer, to find the summation of its elements.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9997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198" y="1772654"/>
            <a:ext cx="5089360" cy="497763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41913" y="580175"/>
            <a:ext cx="4049561" cy="6055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61605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The Maximum Contiguous Subsequence Sum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“Given (possibly negative) integers , find (and identify the sequence corresponding to) the maximum value of . The maximum contiguous subsequence sum is zero if all the integers are negative.”</a:t>
            </a:r>
          </a:p>
          <a:p>
            <a:endParaRPr lang="en-US" dirty="0" smtClean="0"/>
          </a:p>
          <a:p>
            <a:r>
              <a:rPr lang="en-US" dirty="0" smtClean="0"/>
              <a:t>Suppose we are given the following input </a:t>
            </a:r>
          </a:p>
          <a:p>
            <a:r>
              <a:rPr lang="en-US" dirty="0" smtClean="0"/>
              <a:t>                         {-2, 11, -4, 13, -5, 2} </a:t>
            </a:r>
          </a:p>
          <a:p>
            <a:endParaRPr lang="en-US" dirty="0" smtClean="0"/>
          </a:p>
          <a:p>
            <a:r>
              <a:rPr lang="en-US" dirty="0" smtClean="0"/>
              <a:t>The maximum contiguous subsequence sum is (20), which encompassing items 2 through 4.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4851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741</Words>
  <Application>Microsoft Office PowerPoint</Application>
  <PresentationFormat>Widescreen</PresentationFormat>
  <Paragraphs>225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Calibri</vt:lpstr>
      <vt:lpstr>Calibri Light</vt:lpstr>
      <vt:lpstr>MT Extra</vt:lpstr>
      <vt:lpstr>Symbol</vt:lpstr>
      <vt:lpstr>Times New Roman</vt:lpstr>
      <vt:lpstr>Office Theme</vt:lpstr>
      <vt:lpstr>Divide and Conquer</vt:lpstr>
      <vt:lpstr>Divide and Conquer: (Divide, Conquer, Combine)</vt:lpstr>
      <vt:lpstr>Problem</vt:lpstr>
      <vt:lpstr>Algorithm: Max and Min</vt:lpstr>
      <vt:lpstr>Algorithm: Max and Min</vt:lpstr>
      <vt:lpstr>Problem:  is to find the maximum and minimum items in a set of (n) elements.</vt:lpstr>
      <vt:lpstr>Example</vt:lpstr>
      <vt:lpstr>Algorithm</vt:lpstr>
      <vt:lpstr>The Maximum Contiguous Subsequence Sum </vt:lpstr>
      <vt:lpstr>Divide and Conquer approach</vt:lpstr>
      <vt:lpstr>PowerPoint Presentation</vt:lpstr>
      <vt:lpstr>Quick Sort Algorithm (Divide &amp; Conquer)</vt:lpstr>
      <vt:lpstr>PowerPoint Presentation</vt:lpstr>
      <vt:lpstr>Quick Sort Discussion</vt:lpstr>
      <vt:lpstr>Quick Sort Discussion</vt:lpstr>
      <vt:lpstr>Space Usage</vt:lpstr>
      <vt:lpstr>Merge Sort (Divide &amp; Conquer)</vt:lpstr>
      <vt:lpstr>Merge Sort (Divide &amp; Conquer)</vt:lpstr>
      <vt:lpstr>PowerPoint Presentation</vt:lpstr>
      <vt:lpstr>Binary Search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Divide and Conquer</dc:title>
  <dc:creator>Maram Bani Younes</dc:creator>
  <cp:lastModifiedBy>Maram Bani Younes</cp:lastModifiedBy>
  <cp:revision>7</cp:revision>
  <dcterms:created xsi:type="dcterms:W3CDTF">2021-12-13T19:23:02Z</dcterms:created>
  <dcterms:modified xsi:type="dcterms:W3CDTF">2021-12-13T20:13:27Z</dcterms:modified>
</cp:coreProperties>
</file>